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CN" sz="1200"/>
            </a:lvl1pPr>
          </a:lstStyle>
          <a:p>
            <a:fld id="{888A7752-73DE-404C-BA6F-63DEF987950B}" type="datetimeFigureOut">
              <a:pPr/>
              <a:t>2017/8/26</a:t>
            </a:fld>
            <a:endParaRPr lang="zh-CN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CN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CN" sz="1200"/>
            </a:lvl1pPr>
          </a:lstStyle>
          <a:p>
            <a:fld id="{AEC00428-765A-4708-ADE2-3AAB557AF17C}" type="slidenum">
              <a:pPr/>
              <a:t>‹#›</a:t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zh-CN" smtClean="0"/>
              <a:pPr/>
              <a:t>1</a:t>
            </a:fld>
            <a:endParaRPr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zh-CN" smtClean="0"/>
              <a:pPr/>
              <a:t>2</a:t>
            </a:fld>
            <a:endParaRPr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 latinLnBrk="0">
              <a:defRPr lang="zh-CN" sz="320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 latinLnBrk="0">
              <a:buNone/>
              <a:defRPr lang="zh-CN"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单击以编辑母版副标题样式</a:t>
            </a:r>
            <a:endParaRPr lang="zh-CN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 latinLnBrk="0">
              <a:defRPr lang="zh-CN" sz="1400"/>
            </a:lvl1pPr>
          </a:lstStyle>
          <a:p>
            <a:fld id="{A8B8E7D2-F905-46E3-BDD3-0258335A3216}" type="datetime1">
              <a:pPr/>
              <a:t>2017/8/26</a:t>
            </a:fld>
            <a:endParaRPr lang="zh-CN" sz="160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pPr/>
              <a:t>‹#›</a:t>
            </a:fld>
            <a:endParaRPr lang="zh-CN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 latinLnBrk="0">
              <a:buNone/>
              <a:defRPr lang="zh-CN" sz="3200" b="0" cap="none" baseline="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 latinLnBrk="0">
              <a:buNone/>
              <a:defRPr lang="zh-CN"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pPr/>
              <a:t>2017/8/26</a:t>
            </a:fld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pPr/>
              <a:t>‹#›</a:t>
            </a:fld>
            <a:endParaRPr lang="zh-CN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pPr/>
              <a:t>2017/8/26</a:t>
            </a:fld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zh-CN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关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 latinLnBrk="0">
              <a:defRPr lang="zh-CN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latinLnBrk="0">
              <a:buNone/>
              <a:defRPr lang="zh-CN" sz="2400" b="1">
                <a:solidFill>
                  <a:schemeClr val="accent2"/>
                </a:solidFill>
              </a:defRPr>
            </a:lvl1pPr>
            <a:lvl2pPr>
              <a:buNone/>
              <a:defRPr lang="zh-CN" sz="2000" b="1"/>
            </a:lvl2pPr>
            <a:lvl3pPr>
              <a:buNone/>
              <a:defRPr lang="zh-CN" sz="1800" b="1"/>
            </a:lvl3pPr>
            <a:lvl4pPr>
              <a:buNone/>
              <a:defRPr lang="zh-CN" sz="1600" b="1"/>
            </a:lvl4pPr>
            <a:lvl5pPr>
              <a:buNone/>
              <a:defRPr lang="zh-CN" sz="1600" b="1"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 latinLnBrk="0">
              <a:buNone/>
              <a:defRPr lang="zh-CN" sz="2400" b="1">
                <a:solidFill>
                  <a:schemeClr val="accent2"/>
                </a:solidFill>
              </a:defRPr>
            </a:lvl1pPr>
            <a:lvl2pPr>
              <a:buNone/>
              <a:defRPr lang="zh-CN" sz="2000" b="1"/>
            </a:lvl2pPr>
            <a:lvl3pPr>
              <a:buNone/>
              <a:defRPr lang="zh-CN" sz="1800" b="1"/>
            </a:lvl3pPr>
            <a:lvl4pPr>
              <a:buNone/>
              <a:defRPr lang="zh-CN" sz="1600" b="1"/>
            </a:lvl4pPr>
            <a:lvl5pPr>
              <a:buNone/>
              <a:defRPr lang="zh-CN" sz="1600" b="1"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pPr/>
              <a:t>2017/8/26</a:t>
            </a:fld>
            <a:endParaRPr lang="zh-CN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zh-CN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pPr/>
              <a:t>2017/8/26</a:t>
            </a:fld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zh-CN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 latinLnBrk="0">
              <a:buNone/>
              <a:defRPr lang="zh-CN"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 latinLnBrk="0">
              <a:lnSpc>
                <a:spcPts val="2200"/>
              </a:lnSpc>
              <a:spcAft>
                <a:spcPts val="1000"/>
              </a:spcAft>
              <a:buNone/>
              <a:defRPr lang="zh-CN" sz="1600">
                <a:solidFill>
                  <a:schemeClr val="tx2"/>
                </a:solidFill>
              </a:defRPr>
            </a:lvl1pPr>
            <a:lvl2pPr>
              <a:buNone/>
              <a:defRPr lang="zh-CN" sz="1200"/>
            </a:lvl2pPr>
            <a:lvl3pPr>
              <a:buNone/>
              <a:defRPr lang="zh-CN" sz="1000"/>
            </a:lvl3pPr>
            <a:lvl4pPr>
              <a:buNone/>
              <a:defRPr lang="zh-CN" sz="900"/>
            </a:lvl4pPr>
            <a:lvl5pPr>
              <a:buNone/>
              <a:defRPr lang="zh-CN" sz="900"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12" name="Shap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 latinLnBrk="0">
              <a:buNone/>
              <a:defRPr lang="zh-CN" sz="2000" b="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 latinLnBrk="0">
              <a:spcBef>
                <a:spcPts val="600"/>
              </a:spcBef>
              <a:buNone/>
              <a:defRPr lang="zh-CN" sz="3200"/>
            </a:lvl1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 latinLnBrk="0">
              <a:buFontTx/>
              <a:buNone/>
              <a:defRPr lang="zh-CN" sz="1400"/>
            </a:lvl1pPr>
            <a:lvl2pPr>
              <a:defRPr lang="zh-CN" sz="1200"/>
            </a:lvl2pPr>
            <a:lvl3pPr>
              <a:defRPr lang="zh-CN" sz="1000"/>
            </a:lvl3pPr>
            <a:lvl4pPr>
              <a:defRPr lang="zh-CN" sz="900"/>
            </a:lvl4pPr>
            <a:lvl5pPr>
              <a:defRPr lang="zh-CN" sz="900"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938BEC-55E3-4F9D-B5C5-76D23951C04A}" type="datetime1">
              <a:pPr algn="r"/>
              <a:t>2017/8/26</a:t>
            </a:fld>
            <a:endParaRPr lang="zh-CN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  <a:p>
            <a:pPr lvl="5"/>
            <a:r>
              <a:rPr lang="zh-CN"/>
              <a:t>第六级</a:t>
            </a:r>
          </a:p>
          <a:p>
            <a:pPr lvl="6"/>
            <a:r>
              <a:rPr lang="zh-CN"/>
              <a:t>第七级</a:t>
            </a:r>
          </a:p>
          <a:p>
            <a:pPr lvl="7"/>
            <a:r>
              <a:rPr lang="zh-CN"/>
              <a:t>第八级</a:t>
            </a:r>
          </a:p>
          <a:p>
            <a:pPr lvl="8"/>
            <a:r>
              <a:rPr lang="zh-CN"/>
              <a:t>第九级</a:t>
            </a:r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latinLnBrk="0">
              <a:defRPr lang="zh-CN" sz="1400">
                <a:solidFill>
                  <a:schemeClr val="tx2"/>
                </a:solidFill>
              </a:defRPr>
            </a:lvl1pPr>
          </a:lstStyle>
          <a:p>
            <a:pPr algn="r"/>
            <a:fld id="{33938BEC-55E3-4F9D-B5C5-76D23951C04A}" type="datetime1">
              <a:pPr algn="r"/>
              <a:t>2017/8/26</a:t>
            </a:fld>
            <a:endParaRPr lang="zh-CN" sz="140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latinLnBrk="0">
              <a:defRPr lang="zh-CN" sz="1400">
                <a:solidFill>
                  <a:schemeClr val="tx2"/>
                </a:solidFill>
              </a:defRPr>
            </a:lvl1pPr>
          </a:lstStyle>
          <a:p>
            <a:pPr algn="r"/>
            <a:endParaRPr lang="zh-CN" sz="140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latinLnBrk="0">
              <a:defRPr lang="zh-CN"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zh-CN" sz="1400" b="1">
                <a:solidFill>
                  <a:srgbClr val="FFFFFF"/>
                </a:solidFill>
              </a:rPr>
              <a:pPr algn="ctr"/>
              <a:t>‹#›</a:t>
            </a:fld>
            <a:endParaRPr lang="zh-CN" sz="160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zh-CN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lang="zh-CN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lang="zh-CN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lang="zh-CN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zh-CN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CN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代码书写与业务梳理</a:t>
            </a:r>
            <a:endParaRPr lang="zh-CN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dirty="0"/>
              <a:t>高效、精准地工作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简介</a:t>
            </a:r>
            <a:endParaRPr lang="zh-CN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代码书写</a:t>
            </a:r>
            <a:endParaRPr lang="en-US" altLang="zh-CN" dirty="0"/>
          </a:p>
          <a:p>
            <a:pPr lvl="1"/>
            <a:r>
              <a:rPr lang="zh-CN" altLang="en-US" dirty="0"/>
              <a:t>不断的总结经验，</a:t>
            </a:r>
            <a:r>
              <a:rPr lang="en-US" altLang="zh-CN" dirty="0"/>
              <a:t> </a:t>
            </a:r>
            <a:r>
              <a:rPr lang="zh-CN" altLang="en-US" dirty="0"/>
              <a:t>反思、重构</a:t>
            </a:r>
            <a:endParaRPr lang="en-US" altLang="zh-CN" dirty="0"/>
          </a:p>
          <a:p>
            <a:r>
              <a:rPr lang="zh-CN" altLang="en-US" dirty="0"/>
              <a:t>业务梳理</a:t>
            </a:r>
            <a:endParaRPr lang="en-US" altLang="zh-CN" dirty="0"/>
          </a:p>
          <a:p>
            <a:pPr lvl="1"/>
            <a:r>
              <a:rPr lang="zh-CN" altLang="en-US" dirty="0"/>
              <a:t>梳理业务流程，描述流程基本步骤、重大风险和关键控制措施</a:t>
            </a:r>
            <a:endParaRPr lang="en-US" altLang="zh-CN" dirty="0"/>
          </a:p>
          <a:p>
            <a:pPr lvl="1"/>
            <a:r>
              <a:rPr lang="zh-CN" altLang="en-US" dirty="0"/>
              <a:t>通过职责梳理确定流程架构和目录</a:t>
            </a:r>
          </a:p>
          <a:p>
            <a:pPr lvl="1"/>
            <a:r>
              <a:rPr lang="zh-CN" altLang="en-US" dirty="0"/>
              <a:t>通过工作访谈描述流程</a:t>
            </a:r>
          </a:p>
          <a:p>
            <a:pPr lvl="1"/>
            <a:r>
              <a:rPr lang="zh-CN" altLang="en-US" dirty="0"/>
              <a:t>通过流程诊断实现流程优化</a:t>
            </a:r>
            <a:endParaRPr lang="en-US" altLang="zh-C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3C3E57-A416-4EB9-977F-55D791ABB4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培训研讨会演示文稿</Template>
  <TotalTime>0</TotalTime>
  <Words>59</Words>
  <Application>Microsoft Office PowerPoint</Application>
  <PresentationFormat>全屏显示(4:3)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华文新魏</vt:lpstr>
      <vt:lpstr>宋体</vt:lpstr>
      <vt:lpstr>Bookman Old Style</vt:lpstr>
      <vt:lpstr>Calibri</vt:lpstr>
      <vt:lpstr>Gill Sans MT</vt:lpstr>
      <vt:lpstr>Wingdings</vt:lpstr>
      <vt:lpstr>Wingdings 3</vt:lpstr>
      <vt:lpstr>质朴</vt:lpstr>
      <vt:lpstr>代码书写与业务梳理</vt:lpstr>
      <vt:lpstr>简介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2017-08-26T01:00:00Z</dcterms:created>
  <dcterms:modified xsi:type="dcterms:W3CDTF">2017-08-26T02:15:41Z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