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342" r:id="rId3"/>
    <p:sldId id="343" r:id="rId4"/>
    <p:sldId id="364" r:id="rId5"/>
    <p:sldId id="365" r:id="rId6"/>
    <p:sldId id="374" r:id="rId7"/>
    <p:sldId id="375" r:id="rId8"/>
    <p:sldId id="376" r:id="rId9"/>
    <p:sldId id="377" r:id="rId10"/>
    <p:sldId id="378" r:id="rId11"/>
    <p:sldId id="379" r:id="rId12"/>
    <p:sldId id="3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39"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E87A1-F402-448D-B3F4-8062019811B2}" type="datetimeFigureOut">
              <a:rPr lang="en-GB" smtClean="0"/>
              <a:t>30/04/2018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00FF5-3126-49ED-A5C7-B74A58162589}" type="slidenum">
              <a:rPr lang="en-GB" smtClean="0"/>
              <a:t>‹#›</a:t>
            </a:fld>
            <a:endParaRPr lang="en-GB"/>
          </a:p>
        </p:txBody>
      </p:sp>
    </p:spTree>
    <p:extLst>
      <p:ext uri="{BB962C8B-B14F-4D97-AF65-F5344CB8AC3E}">
        <p14:creationId xmlns:p14="http://schemas.microsoft.com/office/powerpoint/2010/main" val="322425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11516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70181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0D0D1-79BF-4AE1-898A-EADBF29EFEF5}"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7515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FE6CF1-39F3-4CB5-8381-3A1C9DC3852B}"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428796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FE6CF1-39F3-4CB5-8381-3A1C9DC3852B}"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0D0D1-79BF-4AE1-898A-EADBF29EFEF5}"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3719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FE6CF1-39F3-4CB5-8381-3A1C9DC3852B}"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42189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4611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43098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322002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E6CF1-39F3-4CB5-8381-3A1C9DC3852B}"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74253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E6CF1-39F3-4CB5-8381-3A1C9DC3852B}"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9246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E6CF1-39F3-4CB5-8381-3A1C9DC3852B}" type="datetimeFigureOut">
              <a:rPr lang="en-GB" smtClean="0"/>
              <a:t>30/04/2018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29796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E6CF1-39F3-4CB5-8381-3A1C9DC3852B}" type="datetimeFigureOut">
              <a:rPr lang="en-GB" smtClean="0"/>
              <a:t>30/04/2018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159561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E6CF1-39F3-4CB5-8381-3A1C9DC3852B}" type="datetimeFigureOut">
              <a:rPr lang="en-GB" smtClean="0"/>
              <a:t>30/04/2018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5279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FE6CF1-39F3-4CB5-8381-3A1C9DC3852B}"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164733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FE6CF1-39F3-4CB5-8381-3A1C9DC3852B}"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0D0D1-79BF-4AE1-898A-EADBF29EFEF5}" type="slidenum">
              <a:rPr lang="en-GB" smtClean="0"/>
              <a:t>‹#›</a:t>
            </a:fld>
            <a:endParaRPr lang="en-GB"/>
          </a:p>
        </p:txBody>
      </p:sp>
    </p:spTree>
    <p:extLst>
      <p:ext uri="{BB962C8B-B14F-4D97-AF65-F5344CB8AC3E}">
        <p14:creationId xmlns:p14="http://schemas.microsoft.com/office/powerpoint/2010/main" val="201227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FE6CF1-39F3-4CB5-8381-3A1C9DC3852B}" type="datetimeFigureOut">
              <a:rPr lang="en-GB" smtClean="0"/>
              <a:t>30/04/2018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0D0D1-79BF-4AE1-898A-EADBF29EFEF5}" type="slidenum">
              <a:rPr lang="en-GB" smtClean="0"/>
              <a:t>‹#›</a:t>
            </a:fld>
            <a:endParaRPr lang="en-GB"/>
          </a:p>
        </p:txBody>
      </p:sp>
    </p:spTree>
    <p:extLst>
      <p:ext uri="{BB962C8B-B14F-4D97-AF65-F5344CB8AC3E}">
        <p14:creationId xmlns:p14="http://schemas.microsoft.com/office/powerpoint/2010/main" val="40629613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402348"/>
            <a:ext cx="8142955" cy="1649170"/>
          </a:xfrm>
        </p:spPr>
        <p:txBody>
          <a:bodyPr>
            <a:normAutofit fontScale="90000"/>
          </a:bodyPr>
          <a:lstStyle/>
          <a:p>
            <a:r>
              <a:rPr lang="en-US" altLang="zh-CN" b="1" dirty="0"/>
              <a:t>The Zack Files:</a:t>
            </a:r>
            <a:br>
              <a:rPr lang="en-US" altLang="zh-CN" b="1" dirty="0"/>
            </a:br>
            <a:r>
              <a:rPr lang="en-US" altLang="zh-CN" b="1" dirty="0"/>
              <a:t>The Boy Who Cried Bigfoot</a:t>
            </a:r>
            <a:endParaRPr lang="zh-CN" altLang="zh-CN" dirty="0"/>
          </a:p>
        </p:txBody>
      </p:sp>
      <p:sp>
        <p:nvSpPr>
          <p:cNvPr id="3" name="Subtitle 2"/>
          <p:cNvSpPr>
            <a:spLocks noGrp="1"/>
          </p:cNvSpPr>
          <p:nvPr>
            <p:ph type="subTitle" idx="1"/>
          </p:nvPr>
        </p:nvSpPr>
        <p:spPr>
          <a:xfrm>
            <a:off x="2709529" y="2618014"/>
            <a:ext cx="8915399" cy="1126283"/>
          </a:xfrm>
        </p:spPr>
        <p:txBody>
          <a:bodyPr>
            <a:normAutofit lnSpcReduction="10000"/>
          </a:bodyPr>
          <a:lstStyle/>
          <a:p>
            <a:r>
              <a:rPr lang="en-GB" dirty="0"/>
              <a:t>Tutor: Ivo Ganchev</a:t>
            </a:r>
            <a:endParaRPr lang="en-US" dirty="0"/>
          </a:p>
          <a:p>
            <a:r>
              <a:rPr lang="en-US" altLang="zh-CN" dirty="0"/>
              <a:t>Associate Lecturer, University of London</a:t>
            </a:r>
            <a:endParaRPr lang="en-GB" dirty="0"/>
          </a:p>
          <a:p>
            <a:r>
              <a:rPr lang="en-GB" dirty="0"/>
              <a:t>Time: 30 mins</a:t>
            </a:r>
          </a:p>
        </p:txBody>
      </p:sp>
      <p:sp>
        <p:nvSpPr>
          <p:cNvPr id="4" name="Title 1">
            <a:extLst>
              <a:ext uri="{FF2B5EF4-FFF2-40B4-BE49-F238E27FC236}">
                <a16:creationId xmlns:a16="http://schemas.microsoft.com/office/drawing/2014/main" xmlns="" id="{240DA72B-C29D-4EF8-BE7D-B7FA219B712D}"/>
              </a:ext>
            </a:extLst>
          </p:cNvPr>
          <p:cNvSpPr txBox="1">
            <a:spLocks/>
          </p:cNvSpPr>
          <p:nvPr/>
        </p:nvSpPr>
        <p:spPr>
          <a:xfrm>
            <a:off x="2589213" y="3930652"/>
            <a:ext cx="7001543" cy="112628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4600" b="1" dirty="0"/>
              <a:t>Book Club: Chapter </a:t>
            </a:r>
            <a:r>
              <a:rPr lang="en-US" altLang="zh-CN" sz="4600" b="1" dirty="0" smtClean="0"/>
              <a:t>7</a:t>
            </a:r>
            <a:endParaRPr lang="zh-CN" altLang="zh-CN" sz="4600" dirty="0"/>
          </a:p>
        </p:txBody>
      </p:sp>
      <p:pic>
        <p:nvPicPr>
          <p:cNvPr id="7" name="图片 6">
            <a:extLst>
              <a:ext uri="{FF2B5EF4-FFF2-40B4-BE49-F238E27FC236}">
                <a16:creationId xmlns:a16="http://schemas.microsoft.com/office/drawing/2014/main" xmlns="" id="{CB97E216-6EB8-4628-A24D-934E3B94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550" y="2346158"/>
            <a:ext cx="3124450" cy="4511842"/>
          </a:xfrm>
          <a:prstGeom prst="rect">
            <a:avLst/>
          </a:prstGeom>
        </p:spPr>
      </p:pic>
    </p:spTree>
    <p:extLst>
      <p:ext uri="{BB962C8B-B14F-4D97-AF65-F5344CB8AC3E}">
        <p14:creationId xmlns:p14="http://schemas.microsoft.com/office/powerpoint/2010/main" val="352918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1768642" y="624535"/>
            <a:ext cx="3261351"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Let’s read</a:t>
            </a:r>
            <a:endParaRPr lang="zh-CN" altLang="zh-CN" dirty="0"/>
          </a:p>
        </p:txBody>
      </p:sp>
      <p:sp>
        <p:nvSpPr>
          <p:cNvPr id="5" name="Title 1">
            <a:extLst>
              <a:ext uri="{FF2B5EF4-FFF2-40B4-BE49-F238E27FC236}">
                <a16:creationId xmlns:a16="http://schemas.microsoft.com/office/drawing/2014/main" xmlns="" id="{657006C6-2995-4354-BCDA-2F3BFE9689B5}"/>
              </a:ext>
            </a:extLst>
          </p:cNvPr>
          <p:cNvSpPr txBox="1">
            <a:spLocks/>
          </p:cNvSpPr>
          <p:nvPr/>
        </p:nvSpPr>
        <p:spPr>
          <a:xfrm>
            <a:off x="8470232" y="624535"/>
            <a:ext cx="2715919" cy="9382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Outhouse</a:t>
            </a:r>
            <a:endParaRPr lang="zh-CN" altLang="zh-CN" dirty="0"/>
          </a:p>
        </p:txBody>
      </p:sp>
      <p:sp>
        <p:nvSpPr>
          <p:cNvPr id="2" name="Rectangle 1"/>
          <p:cNvSpPr/>
          <p:nvPr/>
        </p:nvSpPr>
        <p:spPr>
          <a:xfrm>
            <a:off x="1768642" y="1449120"/>
            <a:ext cx="6003758" cy="4401205"/>
          </a:xfrm>
          <a:prstGeom prst="rect">
            <a:avLst/>
          </a:prstGeom>
        </p:spPr>
        <p:txBody>
          <a:bodyPr wrap="square">
            <a:spAutoFit/>
          </a:bodyPr>
          <a:lstStyle/>
          <a:p>
            <a:pPr algn="just">
              <a:spcAft>
                <a:spcPts val="0"/>
              </a:spcAft>
            </a:pPr>
            <a:r>
              <a:rPr lang="en-US" sz="2800">
                <a:latin typeface="Calibri" panose="020F0502020204030204" pitchFamily="34" charset="0"/>
                <a:ea typeface="DengXian" panose="02010600030101010101" pitchFamily="2" charset="-122"/>
                <a:cs typeface="Times New Roman" panose="02020603050405020304" pitchFamily="18" charset="0"/>
              </a:rPr>
              <a:t>The stink from the pit was worse than anything I had ever smelled before. </a:t>
            </a:r>
            <a:r>
              <a:rPr lang="en-US" sz="2800" dirty="0">
                <a:latin typeface="Calibri" panose="020F0502020204030204" pitchFamily="34" charset="0"/>
                <a:ea typeface="DengXian" panose="02010600030101010101" pitchFamily="2" charset="-122"/>
                <a:cs typeface="Times New Roman" panose="02020603050405020304" pitchFamily="18" charset="0"/>
              </a:rPr>
              <a:t>Worse than Vernon. We crept up to the edge of the pit. It had been covered over with branches. Something must have walked on the branches and fallen through them. The pit was about twelve felt deep. At the bottom lay something huge and furry. Its feet were the biggest one I’d ever seen.</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8194" name="Picture 2" descr="Image result for ou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936" y="1562736"/>
            <a:ext cx="2924509" cy="438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6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1768642" y="624535"/>
            <a:ext cx="3261351"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Reasoning</a:t>
            </a:r>
            <a:endParaRPr lang="zh-CN" altLang="zh-CN" dirty="0"/>
          </a:p>
        </p:txBody>
      </p:sp>
      <p:sp>
        <p:nvSpPr>
          <p:cNvPr id="5" name="Title 1">
            <a:extLst>
              <a:ext uri="{FF2B5EF4-FFF2-40B4-BE49-F238E27FC236}">
                <a16:creationId xmlns:a16="http://schemas.microsoft.com/office/drawing/2014/main" xmlns="" id="{657006C6-2995-4354-BCDA-2F3BFE9689B5}"/>
              </a:ext>
            </a:extLst>
          </p:cNvPr>
          <p:cNvSpPr txBox="1">
            <a:spLocks/>
          </p:cNvSpPr>
          <p:nvPr/>
        </p:nvSpPr>
        <p:spPr>
          <a:xfrm>
            <a:off x="6003758" y="624535"/>
            <a:ext cx="6188242" cy="93820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Good Manners: Handshake</a:t>
            </a:r>
            <a:endParaRPr lang="zh-CN" altLang="zh-CN" dirty="0"/>
          </a:p>
        </p:txBody>
      </p:sp>
      <p:pic>
        <p:nvPicPr>
          <p:cNvPr id="9218" name="Picture 2" descr="Image result for rea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26" y="1562736"/>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handshake with mon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1449120"/>
            <a:ext cx="4750821" cy="511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24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1627480"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Keeping Freddy Safe</a:t>
            </a:r>
            <a:endParaRPr lang="zh-CN" altLang="zh-CN" dirty="0"/>
          </a:p>
        </p:txBody>
      </p:sp>
      <p:sp>
        <p:nvSpPr>
          <p:cNvPr id="5" name="Title 1">
            <a:extLst>
              <a:ext uri="{FF2B5EF4-FFF2-40B4-BE49-F238E27FC236}">
                <a16:creationId xmlns:a16="http://schemas.microsoft.com/office/drawing/2014/main" xmlns="" id="{2CBF1E00-1266-4B94-9CF6-E79BD3D9E1BF}"/>
              </a:ext>
            </a:extLst>
          </p:cNvPr>
          <p:cNvSpPr txBox="1">
            <a:spLocks/>
          </p:cNvSpPr>
          <p:nvPr/>
        </p:nvSpPr>
        <p:spPr>
          <a:xfrm>
            <a:off x="7719051" y="2066239"/>
            <a:ext cx="573747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See you next week!</a:t>
            </a:r>
          </a:p>
        </p:txBody>
      </p:sp>
      <p:pic>
        <p:nvPicPr>
          <p:cNvPr id="6" name="Picture 4" descr="Image result for wave emoticon">
            <a:extLst>
              <a:ext uri="{FF2B5EF4-FFF2-40B4-BE49-F238E27FC236}">
                <a16:creationId xmlns:a16="http://schemas.microsoft.com/office/drawing/2014/main" xmlns="" id="{FA9C6205-2DCF-4034-9DD6-F26C2D428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547" y="287084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AFE7DD37-B40D-46B4-BD15-E39FB88E29D1}"/>
              </a:ext>
            </a:extLst>
          </p:cNvPr>
          <p:cNvSpPr txBox="1">
            <a:spLocks/>
          </p:cNvSpPr>
          <p:nvPr/>
        </p:nvSpPr>
        <p:spPr>
          <a:xfrm>
            <a:off x="8042693" y="1221673"/>
            <a:ext cx="536449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Read Chapter </a:t>
            </a:r>
            <a:r>
              <a:rPr lang="en-US" altLang="zh-CN" dirty="0" smtClean="0"/>
              <a:t>8.</a:t>
            </a:r>
            <a:endParaRPr lang="en-GB" dirty="0"/>
          </a:p>
        </p:txBody>
      </p:sp>
      <p:pic>
        <p:nvPicPr>
          <p:cNvPr id="10242" name="Picture 2" descr="Image result for zoo c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30" y="1835827"/>
            <a:ext cx="7034882" cy="3957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igfoot">
            <a:extLst>
              <a:ext uri="{FF2B5EF4-FFF2-40B4-BE49-F238E27FC236}">
                <a16:creationId xmlns:a16="http://schemas.microsoft.com/office/drawing/2014/main" xmlns="" id="{FEBC2920-5D60-494F-977D-0529B08FC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280" y="2502563"/>
            <a:ext cx="3491018" cy="232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2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1663575" y="5753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b="1"/>
              <a:t>Chapter </a:t>
            </a:r>
            <a:r>
              <a:rPr lang="en-US" altLang="zh-CN" b="1" smtClean="0"/>
              <a:t>6: </a:t>
            </a:r>
            <a:r>
              <a:rPr lang="en-US" altLang="zh-CN" b="1" dirty="0"/>
              <a:t>Recap</a:t>
            </a:r>
            <a:endParaRPr lang="zh-CN" altLang="zh-CN" dirty="0"/>
          </a:p>
        </p:txBody>
      </p:sp>
      <p:pic>
        <p:nvPicPr>
          <p:cNvPr id="4" name="Picture 2" descr="Image result for desk dra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2178" y="3191474"/>
            <a:ext cx="1974015" cy="19740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ey 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972" y="1700395"/>
            <a:ext cx="1632298" cy="1048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amera analog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930" y="1719015"/>
            <a:ext cx="4267200" cy="2843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yeti footprint photo neg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35" y="1603723"/>
            <a:ext cx="3420144" cy="481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5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The Boys Feel Disappointed</a:t>
            </a:r>
            <a:endParaRPr lang="zh-CN" altLang="zh-CN" dirty="0"/>
          </a:p>
        </p:txBody>
      </p:sp>
      <p:sp>
        <p:nvSpPr>
          <p:cNvPr id="2" name="Rectangle 1"/>
          <p:cNvSpPr/>
          <p:nvPr/>
        </p:nvSpPr>
        <p:spPr>
          <a:xfrm>
            <a:off x="2120555" y="1539052"/>
            <a:ext cx="9971182" cy="3108543"/>
          </a:xfrm>
          <a:prstGeom prst="rect">
            <a:avLst/>
          </a:prstGeom>
        </p:spPr>
        <p:txBody>
          <a:bodyPr wrap="square">
            <a:spAutoFit/>
          </a:bodyPr>
          <a:lstStyle/>
          <a:p>
            <a:pPr>
              <a:spcAft>
                <a:spcPts val="0"/>
              </a:spcAft>
            </a:pPr>
            <a:r>
              <a:rPr lang="en-US" sz="2800" i="1">
                <a:latin typeface="Calibri" panose="020F0502020204030204" pitchFamily="34" charset="0"/>
                <a:ea typeface="DengXian" panose="02010600030101010101" pitchFamily="2" charset="-122"/>
                <a:cs typeface="Times New Roman" panose="02020603050405020304" pitchFamily="18" charset="0"/>
              </a:rPr>
              <a:t>We tried to tell Chief Marvin and the guys in the teepee about what happened. </a:t>
            </a:r>
            <a:r>
              <a:rPr lang="en-US" sz="2800" i="1" dirty="0">
                <a:latin typeface="Calibri" panose="020F0502020204030204" pitchFamily="34" charset="0"/>
                <a:ea typeface="DengXian" panose="02010600030101010101" pitchFamily="2" charset="-122"/>
                <a:cs typeface="Times New Roman" panose="02020603050405020304" pitchFamily="18" charset="0"/>
              </a:rPr>
              <a:t>About the photo of the footprint and the meeting with Chief Herbie. But when we told them the footprints near the teepee had disappeared, they just laughed at us</a:t>
            </a:r>
            <a:r>
              <a:rPr lang="en-US" sz="2800" i="1" dirty="0" smtClean="0">
                <a:latin typeface="Calibri" panose="020F0502020204030204" pitchFamily="34" charset="0"/>
                <a:ea typeface="DengXian" panose="02010600030101010101" pitchFamily="2" charset="-122"/>
                <a:cs typeface="Times New Roman" panose="02020603050405020304" pitchFamily="18" charset="0"/>
              </a:rPr>
              <a:t>.</a:t>
            </a:r>
          </a:p>
          <a:p>
            <a:pPr>
              <a:spcAft>
                <a:spcPts val="0"/>
              </a:spcAft>
            </a:pPr>
            <a:endParaRPr lang="en-US" sz="2800" i="1" dirty="0">
              <a:effectLst/>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US" sz="2800" i="1" dirty="0">
                <a:latin typeface="Calibri" panose="020F0502020204030204" pitchFamily="34" charset="0"/>
                <a:ea typeface="DengXian" panose="02010600030101010101" pitchFamily="2" charset="-122"/>
                <a:cs typeface="Times New Roman" panose="02020603050405020304" pitchFamily="18" charset="0"/>
              </a:rPr>
              <a:t>By the time bedtime rolled around, neither Spencer nor I were in too hot of a mood.</a:t>
            </a:r>
            <a:endParaRPr lang="en-GB" sz="2800" i="1">
              <a:latin typeface="Calibri" panose="020F0502020204030204" pitchFamily="34" charset="0"/>
              <a:ea typeface="DengXian" panose="02010600030101010101" pitchFamily="2" charset="-122"/>
              <a:cs typeface="Times New Roman" panose="02020603050405020304" pitchFamily="18" charset="0"/>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446" y="4271209"/>
            <a:ext cx="3341676" cy="223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1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Lights-out</a:t>
            </a:r>
            <a:endParaRPr lang="zh-CN" altLang="zh-CN" dirty="0"/>
          </a:p>
        </p:txBody>
      </p:sp>
      <p:pic>
        <p:nvPicPr>
          <p:cNvPr id="2050" name="Picture 2" descr="Image result for lights-out bed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0343"/>
            <a:ext cx="6422717" cy="3314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ghts-out bed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812" y="1750343"/>
            <a:ext cx="6129187" cy="510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75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Boarding School</a:t>
            </a:r>
            <a:endParaRPr lang="zh-CN" altLang="zh-CN"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522" y="1598276"/>
            <a:ext cx="6265236" cy="42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Jolted Awake</a:t>
            </a:r>
            <a:endParaRPr lang="zh-CN" altLang="zh-CN" dirty="0"/>
          </a:p>
        </p:txBody>
      </p:sp>
      <p:sp>
        <p:nvSpPr>
          <p:cNvPr id="2" name="Rectangle 1"/>
          <p:cNvSpPr/>
          <p:nvPr/>
        </p:nvSpPr>
        <p:spPr>
          <a:xfrm>
            <a:off x="2120555" y="1539052"/>
            <a:ext cx="9971182" cy="954107"/>
          </a:xfrm>
          <a:prstGeom prst="rect">
            <a:avLst/>
          </a:prstGeom>
        </p:spPr>
        <p:txBody>
          <a:bodyPr wrap="square">
            <a:spAutoFit/>
          </a:bodyPr>
          <a:lstStyle/>
          <a:p>
            <a:pPr>
              <a:spcAft>
                <a:spcPts val="0"/>
              </a:spcAft>
            </a:pPr>
            <a:r>
              <a:rPr lang="en-US" sz="2800"/>
              <a:t>Thinking,  don’t even remember falling asleep. </a:t>
            </a:r>
            <a:r>
              <a:rPr lang="en-US" sz="2800" dirty="0"/>
              <a:t>But I do remember being jolted awake by an awful sound.</a:t>
            </a:r>
            <a:endParaRPr lang="en-GB" sz="2800" i="1">
              <a:latin typeface="Calibri" panose="020F0502020204030204" pitchFamily="34" charset="0"/>
              <a:ea typeface="DengXian" panose="02010600030101010101" pitchFamily="2" charset="-122"/>
              <a:cs typeface="Times New Roman" panose="02020603050405020304" pitchFamily="18" charset="0"/>
            </a:endParaRPr>
          </a:p>
        </p:txBody>
      </p:sp>
      <p:sp>
        <p:nvSpPr>
          <p:cNvPr id="3" name="AutoShape 2" descr="Image result for jolted aw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Image result for jolted aw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449" y="2677528"/>
            <a:ext cx="40100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Get Ready for an Adventure!</a:t>
            </a:r>
            <a:endParaRPr lang="zh-CN" altLang="zh-CN" dirty="0"/>
          </a:p>
        </p:txBody>
      </p:sp>
      <p:sp>
        <p:nvSpPr>
          <p:cNvPr id="3" name="AutoShape 2" descr="Image result for jolted aw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4" descr="Image result for camera analo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709" y="1562605"/>
            <a:ext cx="4267200" cy="2843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34769" y="1308085"/>
            <a:ext cx="4124325" cy="4067175"/>
          </a:xfrm>
          <a:prstGeom prst="rect">
            <a:avLst/>
          </a:prstGeom>
        </p:spPr>
      </p:pic>
      <p:pic>
        <p:nvPicPr>
          <p:cNvPr id="5122" name="Picture 2" descr="Image result for badminton racqu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4406236"/>
            <a:ext cx="4085764" cy="22558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kosher sala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379" y="3597442"/>
            <a:ext cx="3353354" cy="335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2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Where is the sound coming from?</a:t>
            </a:r>
            <a:endParaRPr lang="zh-CN" altLang="zh-CN" dirty="0"/>
          </a:p>
        </p:txBody>
      </p:sp>
      <p:sp>
        <p:nvSpPr>
          <p:cNvPr id="2" name="Rectangle 1"/>
          <p:cNvSpPr/>
          <p:nvPr/>
        </p:nvSpPr>
        <p:spPr>
          <a:xfrm>
            <a:off x="2120555" y="1539052"/>
            <a:ext cx="9971182" cy="3970318"/>
          </a:xfrm>
          <a:prstGeom prst="rect">
            <a:avLst/>
          </a:prstGeom>
        </p:spPr>
        <p:txBody>
          <a:bodyPr wrap="square">
            <a:spAutoFit/>
          </a:bodyPr>
          <a:lstStyle/>
          <a:p>
            <a:r>
              <a:rPr lang="en-US" sz="2800"/>
              <a:t>“It’s coming from the woods,” I said. </a:t>
            </a:r>
            <a:r>
              <a:rPr lang="en-US" sz="2800" dirty="0"/>
              <a:t>“It sounded like it’s really hurting</a:t>
            </a:r>
            <a:r>
              <a:rPr lang="en-US" sz="2800" dirty="0" smtClean="0"/>
              <a:t>.” </a:t>
            </a:r>
            <a:br>
              <a:rPr lang="en-US" sz="2800" dirty="0" smtClean="0"/>
            </a:br>
            <a:r>
              <a:rPr lang="en-US" sz="2800" dirty="0"/>
              <a:t/>
            </a:r>
            <a:br>
              <a:rPr lang="en-US" sz="2800" dirty="0"/>
            </a:br>
            <a:r>
              <a:rPr lang="en-US" sz="2800" dirty="0"/>
              <a:t>“That could be a trick to get us to come into the woods,” said Spencer. “So it can attack us</a:t>
            </a:r>
            <a:r>
              <a:rPr lang="en-US" sz="2800" dirty="0" smtClean="0"/>
              <a:t>.”</a:t>
            </a:r>
            <a:br>
              <a:rPr lang="en-US" sz="2800" dirty="0" smtClean="0"/>
            </a:br>
            <a:endParaRPr lang="en-GB" sz="2800"/>
          </a:p>
          <a:p>
            <a:r>
              <a:rPr lang="en-US" sz="2800" smtClean="0"/>
              <a:t>We heard the sound again. </a:t>
            </a:r>
            <a:r>
              <a:rPr lang="en-US" sz="2800" dirty="0" smtClean="0"/>
              <a:t>“I can’t stand listening to that,” I said. “I’m going to go see what it is. I’m coming with you,” said Spencer.</a:t>
            </a:r>
            <a:endParaRPr lang="en-GB" sz="2800"/>
          </a:p>
        </p:txBody>
      </p:sp>
    </p:spTree>
    <p:extLst>
      <p:ext uri="{BB962C8B-B14F-4D97-AF65-F5344CB8AC3E}">
        <p14:creationId xmlns:p14="http://schemas.microsoft.com/office/powerpoint/2010/main" val="46802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57006C6-2995-4354-BCDA-2F3BFE9689B5}"/>
              </a:ext>
            </a:extLst>
          </p:cNvPr>
          <p:cNvSpPr txBox="1">
            <a:spLocks/>
          </p:cNvSpPr>
          <p:nvPr/>
        </p:nvSpPr>
        <p:spPr>
          <a:xfrm>
            <a:off x="2024522" y="628546"/>
            <a:ext cx="8142955" cy="1649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CN" dirty="0" smtClean="0"/>
              <a:t>True Friends and Strange Sounds</a:t>
            </a:r>
            <a:endParaRPr lang="zh-CN" altLang="zh-CN" dirty="0"/>
          </a:p>
        </p:txBody>
      </p:sp>
      <p:pic>
        <p:nvPicPr>
          <p:cNvPr id="6146" name="Picture 2" descr="Image result for true fri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4" y="1219283"/>
            <a:ext cx="4572000" cy="43148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trange sou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364" y="2658979"/>
            <a:ext cx="7538636" cy="419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238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1354</TotalTime>
  <Words>255</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DengXian</vt:lpstr>
      <vt:lpstr>幼圆</vt:lpstr>
      <vt:lpstr>Arial</vt:lpstr>
      <vt:lpstr>Calibri</vt:lpstr>
      <vt:lpstr>Century Gothic</vt:lpstr>
      <vt:lpstr>Times New Roman</vt:lpstr>
      <vt:lpstr>Wingdings 3</vt:lpstr>
      <vt:lpstr>Wisp</vt:lpstr>
      <vt:lpstr>The Zack Files: The Boy Who Cried Bigfoot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Ivoslav Ganchev</dc:creator>
  <cp:lastModifiedBy>Ivo Fiasco</cp:lastModifiedBy>
  <cp:revision>86</cp:revision>
  <dcterms:created xsi:type="dcterms:W3CDTF">2015-07-23T15:14:30Z</dcterms:created>
  <dcterms:modified xsi:type="dcterms:W3CDTF">2018-04-30T07:22:19Z</dcterms:modified>
</cp:coreProperties>
</file>