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7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4" autoAdjust="0"/>
  </p:normalViewPr>
  <p:slideViewPr>
    <p:cSldViewPr>
      <p:cViewPr varScale="1">
        <p:scale>
          <a:sx n="108" d="100"/>
          <a:sy n="108" d="100"/>
        </p:scale>
        <p:origin x="678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6416-3E55-4A06-B4BE-D03809D96286}" type="datetimeFigureOut">
              <a:rPr lang="zh-CN" altLang="en-US" smtClean="0"/>
              <a:t>2019/2/23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6FAA3-9D4A-41D6-82F5-54288C6A5A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74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27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42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28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92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112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19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16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34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42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18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9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10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66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93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矩形 5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 smtClean="0">
                <a:solidFill>
                  <a:schemeClr val="bg1"/>
                </a:solidFill>
              </a:rPr>
              <a:t>字体下载：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www.1ppt.com/ziti/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3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61" y="4052733"/>
            <a:ext cx="3276600" cy="1404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93396"/>
            <a:ext cx="1529573" cy="167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82991">
            <a:off x="64493" y="3803364"/>
            <a:ext cx="2446316" cy="24663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334" y="324511"/>
            <a:ext cx="866052" cy="15490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502">
            <a:off x="7530691" y="-267192"/>
            <a:ext cx="2591655" cy="273250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81200" y="205065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算法图解第一章</a:t>
            </a:r>
            <a:endParaRPr lang="zh-CN" altLang="en-US" sz="8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66838" y="36834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衣晓龙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44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53340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旅行商问题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914400"/>
            <a:ext cx="6076190" cy="51047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502">
            <a:off x="9896290" y="-742839"/>
            <a:ext cx="2591655" cy="27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98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53340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旅行商问题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455" y="1676400"/>
            <a:ext cx="8610600" cy="3112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502">
            <a:off x="9896290" y="-742839"/>
            <a:ext cx="2591655" cy="27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4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53340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旅行商问题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447800"/>
            <a:ext cx="5942857" cy="39809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96199" y="3352800"/>
            <a:ext cx="3352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涉及</a:t>
            </a:r>
            <a:r>
              <a:rPr lang="en-US" altLang="zh-CN" sz="2800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个城市时， 需要执行</a:t>
            </a:r>
            <a:r>
              <a:rPr lang="en-US" altLang="zh-CN" sz="2800" i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en-US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次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 </a:t>
            </a:r>
            <a:r>
              <a:rPr lang="zh-CN" altLang="en-US"/>
              <a:t/>
            </a:r>
            <a:br>
              <a:rPr lang="zh-CN" altLang="en-US"/>
            </a:b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502">
            <a:off x="9896290" y="-742839"/>
            <a:ext cx="2591655" cy="27325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8011" y="2195128"/>
            <a:ext cx="3180952" cy="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53340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旅行商问题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502">
            <a:off x="9896290" y="-742839"/>
            <a:ext cx="2591655" cy="27325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71600" y="1600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跳台阶问题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91895"/>
              </p:ext>
            </p:extLst>
          </p:nvPr>
        </p:nvGraphicFramePr>
        <p:xfrm>
          <a:off x="4267200" y="2743200"/>
          <a:ext cx="2819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1450333653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515485733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4035120888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23704588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  ……</a:t>
                      </a:r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96448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  2</a:t>
                      </a:r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0616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altLang="zh-CN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   1</a:t>
                      </a:r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4299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34297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400800" y="228227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chemeClr val="bg1"/>
                </a:solidFill>
              </a:rPr>
              <a:t>  n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0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556452" y="2362200"/>
            <a:ext cx="1415772" cy="1569660"/>
            <a:chOff x="4168912" y="434370"/>
            <a:chExt cx="1415772" cy="156966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4168912" y="434370"/>
              <a:ext cx="141577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960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结</a:t>
              </a:r>
              <a:endParaRPr lang="zh-CN" altLang="en-US" sz="9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99113" y="2362200"/>
            <a:ext cx="1415773" cy="1569660"/>
            <a:chOff x="6531113" y="434370"/>
            <a:chExt cx="1415773" cy="156966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6531113" y="434370"/>
              <a:ext cx="141577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9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束</a:t>
              </a:r>
              <a:endParaRPr lang="zh-CN" altLang="en-US" sz="9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61" y="4052733"/>
            <a:ext cx="3276600" cy="140425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93396"/>
            <a:ext cx="1529573" cy="1670314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82991">
            <a:off x="64493" y="3803364"/>
            <a:ext cx="2446316" cy="246634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334" y="324511"/>
            <a:ext cx="866052" cy="154909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502">
            <a:off x="7530691" y="-267192"/>
            <a:ext cx="2591655" cy="27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541601" y="731274"/>
            <a:ext cx="1415773" cy="1569660"/>
            <a:chOff x="4168913" y="434370"/>
            <a:chExt cx="1415773" cy="156966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4168913" y="434370"/>
              <a:ext cx="141577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9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目</a:t>
              </a:r>
              <a:endParaRPr lang="zh-CN" altLang="en-US" sz="9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84261" y="731274"/>
            <a:ext cx="1415773" cy="1569660"/>
            <a:chOff x="6531113" y="434370"/>
            <a:chExt cx="1415773" cy="156966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6531113" y="434370"/>
              <a:ext cx="141577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96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录</a:t>
              </a:r>
              <a:endParaRPr lang="zh-CN" altLang="en-US" sz="9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519743" y="2460731"/>
            <a:ext cx="5051100" cy="584775"/>
            <a:chOff x="3519743" y="2204156"/>
            <a:chExt cx="5051100" cy="584775"/>
          </a:xfrm>
        </p:grpSpPr>
        <p:grpSp>
          <p:nvGrpSpPr>
            <p:cNvPr id="40" name="组合 39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 rot="10800000" flipV="1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文本框 66"/>
            <p:cNvSpPr txBox="1"/>
            <p:nvPr/>
          </p:nvSpPr>
          <p:spPr>
            <a:xfrm>
              <a:off x="5103285" y="2204156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算</a:t>
              </a:r>
              <a:r>
                <a:rPr lang="zh-CN" altLang="en-US" sz="320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法介绍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519743" y="3151200"/>
            <a:ext cx="5051100" cy="584775"/>
            <a:chOff x="3519743" y="2194484"/>
            <a:chExt cx="5051100" cy="584775"/>
          </a:xfrm>
        </p:grpSpPr>
        <p:grpSp>
          <p:nvGrpSpPr>
            <p:cNvPr id="74" name="组合 73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>
              <a:grpSpLocks noChangeAspect="1"/>
            </p:cNvGrpSpPr>
            <p:nvPr/>
          </p:nvGrpSpPr>
          <p:grpSpPr>
            <a:xfrm rot="10800000" flipV="1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文本框 75"/>
            <p:cNvSpPr txBox="1"/>
            <p:nvPr/>
          </p:nvSpPr>
          <p:spPr>
            <a:xfrm>
              <a:off x="5103284" y="2194484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简单查找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519798" y="3773547"/>
            <a:ext cx="5051100" cy="584775"/>
            <a:chOff x="3519743" y="2178205"/>
            <a:chExt cx="5051100" cy="584775"/>
          </a:xfrm>
        </p:grpSpPr>
        <p:grpSp>
          <p:nvGrpSpPr>
            <p:cNvPr id="82" name="组合 81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8" name="直接连接符 87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>
              <a:grpSpLocks noChangeAspect="1"/>
            </p:cNvGrpSpPr>
            <p:nvPr/>
          </p:nvGrpSpPr>
          <p:grpSpPr>
            <a:xfrm rot="10800000" flipV="1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文本框 83"/>
            <p:cNvSpPr txBox="1"/>
            <p:nvPr/>
          </p:nvSpPr>
          <p:spPr>
            <a:xfrm>
              <a:off x="5126803" y="2178205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二分查找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519743" y="4438613"/>
            <a:ext cx="5051100" cy="584775"/>
            <a:chOff x="3519743" y="2180309"/>
            <a:chExt cx="5051100" cy="584775"/>
          </a:xfrm>
        </p:grpSpPr>
        <p:grpSp>
          <p:nvGrpSpPr>
            <p:cNvPr id="90" name="组合 89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>
              <a:grpSpLocks noChangeAspect="1"/>
            </p:cNvGrpSpPr>
            <p:nvPr/>
          </p:nvGrpSpPr>
          <p:grpSpPr>
            <a:xfrm rot="10800000" flipV="1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" name="直接连接符 93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文本框 91"/>
            <p:cNvSpPr txBox="1"/>
            <p:nvPr/>
          </p:nvSpPr>
          <p:spPr>
            <a:xfrm>
              <a:off x="5007233" y="2180309"/>
              <a:ext cx="21707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大</a:t>
              </a:r>
              <a:r>
                <a:rPr lang="en-US" altLang="zh-CN" sz="320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O</a:t>
              </a:r>
              <a:r>
                <a:rPr lang="zh-CN" altLang="en-US" sz="320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表示法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3519743" y="5183185"/>
            <a:ext cx="5051100" cy="584775"/>
            <a:chOff x="3519743" y="2203860"/>
            <a:chExt cx="5051100" cy="584775"/>
          </a:xfrm>
        </p:grpSpPr>
        <p:grpSp>
          <p:nvGrpSpPr>
            <p:cNvPr id="98" name="组合 97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4" name="直接连接符 103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组合 98"/>
            <p:cNvGrpSpPr>
              <a:grpSpLocks noChangeAspect="1"/>
            </p:cNvGrpSpPr>
            <p:nvPr/>
          </p:nvGrpSpPr>
          <p:grpSpPr>
            <a:xfrm rot="10800000" flipV="1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2" name="直接连接符 101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文本框 99"/>
            <p:cNvSpPr txBox="1"/>
            <p:nvPr/>
          </p:nvSpPr>
          <p:spPr>
            <a:xfrm>
              <a:off x="4972801" y="2203860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旅行商问题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105" name="图片 10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93396"/>
            <a:ext cx="1529573" cy="1670314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82991">
            <a:off x="64493" y="3803364"/>
            <a:ext cx="2446316" cy="2466345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334" y="324511"/>
            <a:ext cx="866052" cy="1549099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61" y="4052733"/>
            <a:ext cx="3276600" cy="14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6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53340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算法介绍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0270" y="18288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 是一组完成任务的指令。 任何代码片段都可视为算法 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0270" y="3733800"/>
            <a:ext cx="6402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衡量算法优劣的维度：</a:t>
            </a:r>
            <a:endParaRPr lang="en-US" altLang="zh-CN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		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时间复杂度</a:t>
            </a:r>
            <a:endParaRPr lang="en-US" altLang="zh-CN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		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空间复杂度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502">
            <a:off x="9896290" y="-742839"/>
            <a:ext cx="2591655" cy="27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53340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简单查找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708475"/>
              </p:ext>
            </p:extLst>
          </p:nvPr>
        </p:nvGraphicFramePr>
        <p:xfrm>
          <a:off x="2133600" y="2895600"/>
          <a:ext cx="5418666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167020206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65832086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21947550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16159392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23000356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52227279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en-US" altLang="zh-CN" sz="28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CN" altLang="en-US" sz="28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28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CN" altLang="en-US" sz="28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28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……</a:t>
                      </a:r>
                      <a:endParaRPr lang="zh-CN" altLang="en-US" sz="28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100</a:t>
                      </a:r>
                      <a:endParaRPr lang="zh-CN" altLang="en-US" sz="28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876718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057400" y="17501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给定数字</a:t>
            </a:r>
            <a:r>
              <a:rPr lang="en-US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，猜出</a:t>
            </a:r>
            <a:r>
              <a:rPr lang="en-US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3600" y="4495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时间复杂度</a:t>
            </a:r>
            <a:r>
              <a: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2302632" y="3477515"/>
            <a:ext cx="231259" cy="39624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502">
            <a:off x="9896290" y="-742839"/>
            <a:ext cx="2591655" cy="27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0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53340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二分查找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527666"/>
              </p:ext>
            </p:extLst>
          </p:nvPr>
        </p:nvGraphicFramePr>
        <p:xfrm>
          <a:off x="2133600" y="2895600"/>
          <a:ext cx="606742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670202069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658320869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21947550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230003568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522272799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232200438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11186775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en-US" altLang="zh-CN" sz="28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CN" altLang="en-US" sz="28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28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CN" altLang="en-US" sz="28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……</a:t>
                      </a:r>
                      <a:endParaRPr lang="zh-CN" altLang="en-US" sz="28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50</a:t>
                      </a:r>
                      <a:endParaRPr lang="zh-CN" altLang="en-US" sz="28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……</a:t>
                      </a:r>
                      <a:endParaRPr lang="zh-CN" altLang="en-US" sz="280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100</a:t>
                      </a:r>
                      <a:endParaRPr lang="zh-CN" altLang="en-US" sz="280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876718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057400" y="17501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给定数字</a:t>
            </a:r>
            <a:r>
              <a:rPr lang="en-US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，猜出</a:t>
            </a:r>
            <a:r>
              <a:rPr lang="en-US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33600" y="4495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时间复杂度</a:t>
            </a:r>
            <a:r>
              <a: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logn</a:t>
            </a: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5791200" y="3448484"/>
            <a:ext cx="231259" cy="39624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502">
            <a:off x="9896290" y="-742839"/>
            <a:ext cx="2591655" cy="27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0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533400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简单查找和二分查找的对比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28917"/>
              </p:ext>
            </p:extLst>
          </p:nvPr>
        </p:nvGraphicFramePr>
        <p:xfrm>
          <a:off x="1828800" y="1447800"/>
          <a:ext cx="8128000" cy="4389120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23392582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74749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简单查找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二分查找</a:t>
                      </a:r>
                      <a:endParaRPr lang="zh-CN" altLang="en-US" sz="2400" b="1" kern="12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758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solidFill>
                            <a:schemeClr val="bg1"/>
                          </a:solidFill>
                        </a:rPr>
                        <a:t>      100</a:t>
                      </a:r>
                      <a:r>
                        <a:rPr lang="zh-CN" altLang="en-US" sz="2400" smtClean="0">
                          <a:solidFill>
                            <a:schemeClr val="bg1"/>
                          </a:solidFill>
                        </a:rPr>
                        <a:t>个元素</a:t>
                      </a:r>
                      <a:endParaRPr lang="en-US" altLang="zh-CN" sz="240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altLang="zh-CN" sz="240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altLang="zh-CN" sz="240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2400" smtClean="0">
                          <a:solidFill>
                            <a:schemeClr val="bg1"/>
                          </a:solidFill>
                        </a:rPr>
                        <a:t>最多需要查找</a:t>
                      </a:r>
                      <a:r>
                        <a:rPr lang="en-US" altLang="zh-CN" sz="2400" smtClean="0">
                          <a:solidFill>
                            <a:schemeClr val="bg1"/>
                          </a:solidFill>
                        </a:rPr>
                        <a:t>100</a:t>
                      </a:r>
                      <a:r>
                        <a:rPr lang="zh-CN" altLang="en-US" sz="2400" smtClean="0">
                          <a:solidFill>
                            <a:schemeClr val="bg1"/>
                          </a:solidFill>
                        </a:rPr>
                        <a:t>次</a:t>
                      </a: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个元素</a:t>
                      </a:r>
                    </a:p>
                    <a:p>
                      <a:pPr marL="0" algn="ctr" defTabSz="914400" rtl="0" eaLnBrk="1" latinLnBrk="0" hangingPunct="1"/>
                      <a:endParaRPr lang="en-US" altLang="zh-CN" sz="2400" kern="120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kern="120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最多需要查找</a:t>
                      </a:r>
                      <a:r>
                        <a:rPr lang="en-US" altLang="zh-CN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351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solidFill>
                            <a:schemeClr val="bg1"/>
                          </a:solidFill>
                        </a:rPr>
                        <a:t>40</a:t>
                      </a:r>
                      <a:r>
                        <a:rPr lang="zh-CN" altLang="en-US" sz="2400" smtClean="0">
                          <a:solidFill>
                            <a:schemeClr val="bg1"/>
                          </a:solidFill>
                        </a:rPr>
                        <a:t>亿个元素</a:t>
                      </a:r>
                      <a:endParaRPr lang="en-US" altLang="zh-CN" sz="240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altLang="zh-CN" sz="240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altLang="zh-CN" sz="240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2400" smtClean="0">
                          <a:solidFill>
                            <a:schemeClr val="bg1"/>
                          </a:solidFill>
                        </a:rPr>
                        <a:t>最多需要查找</a:t>
                      </a:r>
                      <a:r>
                        <a:rPr lang="en-US" altLang="zh-CN" sz="2400" smtClean="0">
                          <a:solidFill>
                            <a:schemeClr val="bg1"/>
                          </a:solidFill>
                        </a:rPr>
                        <a:t>40</a:t>
                      </a:r>
                      <a:r>
                        <a:rPr lang="zh-CN" altLang="en-US" sz="2400" smtClean="0">
                          <a:solidFill>
                            <a:schemeClr val="bg1"/>
                          </a:solidFill>
                        </a:rPr>
                        <a:t>亿次</a:t>
                      </a:r>
                    </a:p>
                    <a:p>
                      <a:pPr algn="ctr"/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zh-CN" altLang="en-US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亿个元素</a:t>
                      </a:r>
                      <a:endParaRPr lang="en-US" altLang="zh-CN" sz="2400" kern="120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kern="120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kern="120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最多需要查找</a:t>
                      </a:r>
                      <a:r>
                        <a:rPr lang="en-US" altLang="zh-CN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zh-CN" altLang="en-US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亿次</a:t>
                      </a:r>
                    </a:p>
                    <a:p>
                      <a:pPr marL="0" algn="ctr" defTabSz="914400" rtl="0" eaLnBrk="1" latinLnBrk="0" hangingPunct="1"/>
                      <a:endParaRPr lang="zh-CN" altLang="en-US" sz="2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95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O(logn)</a:t>
                      </a:r>
                      <a:endParaRPr lang="zh-CN" altLang="en-US" sz="2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7642017"/>
                  </a:ext>
                </a:extLst>
              </a:tr>
            </a:tbl>
          </a:graphicData>
        </a:graphic>
      </p:graphicFrame>
      <p:sp>
        <p:nvSpPr>
          <p:cNvPr id="8" name="下箭头 7"/>
          <p:cNvSpPr/>
          <p:nvPr/>
        </p:nvSpPr>
        <p:spPr>
          <a:xfrm>
            <a:off x="3810000" y="2362200"/>
            <a:ext cx="95491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7924800" y="2362200"/>
            <a:ext cx="95491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7924800" y="4015160"/>
            <a:ext cx="95491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3809999" y="4015160"/>
            <a:ext cx="95491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502">
            <a:off x="9896290" y="-742839"/>
            <a:ext cx="2591655" cy="27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3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533400"/>
            <a:ext cx="2161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en-US" altLang="zh-CN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0600" y="17526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表示法 是一种特殊的表示法， 指出了算法的速度有多</a:t>
            </a:r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快。</a:t>
            </a:r>
            <a:r>
              <a:rPr lang="zh-CN" altLang="en-US"/>
              <a:t/>
            </a:r>
            <a:br>
              <a:rPr lang="zh-CN" altLang="en-US"/>
            </a:br>
            <a:r>
              <a:rPr lang="zh-CN" altLang="en-US"/>
              <a:t/>
            </a:r>
            <a:br>
              <a:rPr lang="zh-CN" altLang="en-US"/>
            </a:b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41" y="3197018"/>
            <a:ext cx="3009524" cy="12761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1141" y="5181600"/>
            <a:ext cx="8028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表示法指出了最糟情况下的运行时间 。</a:t>
            </a:r>
            <a:endParaRPr lang="zh-CN" altLang="en-US" sz="32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502">
            <a:off x="9896290" y="-742839"/>
            <a:ext cx="2591655" cy="27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533400"/>
            <a:ext cx="3802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</a:t>
            </a:r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见的大</a:t>
            </a:r>
            <a:r>
              <a:rPr lang="en-US" altLang="zh-CN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运行时间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3000" y="16002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>
                <a:solidFill>
                  <a:schemeClr val="bg1"/>
                </a:solidFill>
              </a:rPr>
              <a:t>O </a:t>
            </a:r>
            <a:r>
              <a:rPr lang="en-US" altLang="zh-CN" sz="2800">
                <a:solidFill>
                  <a:schemeClr val="bg1"/>
                </a:solidFill>
              </a:rPr>
              <a:t>(log </a:t>
            </a:r>
            <a:r>
              <a:rPr lang="en-US" altLang="zh-CN" sz="2800" i="1" smtClean="0">
                <a:solidFill>
                  <a:schemeClr val="bg1"/>
                </a:solidFill>
              </a:rPr>
              <a:t>n</a:t>
            </a:r>
            <a:r>
              <a:rPr lang="en-US" altLang="zh-CN" sz="2800" smtClean="0">
                <a:solidFill>
                  <a:schemeClr val="bg1"/>
                </a:solidFill>
              </a:rPr>
              <a:t>)</a:t>
            </a:r>
            <a:r>
              <a:rPr lang="zh-CN" altLang="en-US" sz="2800" smtClean="0">
                <a:solidFill>
                  <a:schemeClr val="bg1"/>
                </a:solidFill>
              </a:rPr>
              <a:t>          也</a:t>
            </a:r>
            <a:r>
              <a:rPr lang="zh-CN" altLang="en-US" sz="2800">
                <a:solidFill>
                  <a:schemeClr val="bg1"/>
                </a:solidFill>
              </a:rPr>
              <a:t>叫对数时间 ， </a:t>
            </a:r>
            <a:r>
              <a:rPr lang="zh-CN" altLang="en-US" sz="2800" smtClean="0">
                <a:solidFill>
                  <a:schemeClr val="bg1"/>
                </a:solidFill>
              </a:rPr>
              <a:t>二</a:t>
            </a:r>
            <a:r>
              <a:rPr lang="zh-CN" altLang="en-US" sz="2800">
                <a:solidFill>
                  <a:schemeClr val="bg1"/>
                </a:solidFill>
              </a:rPr>
              <a:t>分查找。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en-US" altLang="zh-CN" sz="2800" i="1">
                <a:solidFill>
                  <a:schemeClr val="bg1"/>
                </a:solidFill>
              </a:rPr>
              <a:t>O </a:t>
            </a:r>
            <a:r>
              <a:rPr lang="en-US" altLang="zh-CN" sz="2800">
                <a:solidFill>
                  <a:schemeClr val="bg1"/>
                </a:solidFill>
              </a:rPr>
              <a:t>(</a:t>
            </a:r>
            <a:r>
              <a:rPr lang="en-US" altLang="zh-CN" sz="2800" i="1" smtClean="0">
                <a:solidFill>
                  <a:schemeClr val="bg1"/>
                </a:solidFill>
              </a:rPr>
              <a:t>n</a:t>
            </a:r>
            <a:r>
              <a:rPr lang="en-US" altLang="zh-CN" sz="2800" smtClean="0">
                <a:solidFill>
                  <a:schemeClr val="bg1"/>
                </a:solidFill>
              </a:rPr>
              <a:t>)</a:t>
            </a:r>
            <a:r>
              <a:rPr lang="zh-CN" altLang="en-US" sz="2800" smtClean="0">
                <a:solidFill>
                  <a:schemeClr val="bg1"/>
                </a:solidFill>
              </a:rPr>
              <a:t>                也</a:t>
            </a:r>
            <a:r>
              <a:rPr lang="zh-CN" altLang="en-US" sz="2800">
                <a:solidFill>
                  <a:schemeClr val="bg1"/>
                </a:solidFill>
              </a:rPr>
              <a:t>叫线性时间 ， </a:t>
            </a:r>
            <a:r>
              <a:rPr lang="zh-CN" altLang="en-US" sz="2800" smtClean="0">
                <a:solidFill>
                  <a:schemeClr val="bg1"/>
                </a:solidFill>
              </a:rPr>
              <a:t>简</a:t>
            </a:r>
            <a:r>
              <a:rPr lang="zh-CN" altLang="en-US" sz="2800">
                <a:solidFill>
                  <a:schemeClr val="bg1"/>
                </a:solidFill>
              </a:rPr>
              <a:t>单查找。</a:t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en-US" altLang="zh-CN" sz="2800" i="1">
                <a:solidFill>
                  <a:schemeClr val="bg1"/>
                </a:solidFill>
              </a:rPr>
              <a:t>O </a:t>
            </a:r>
            <a:r>
              <a:rPr lang="en-US" altLang="zh-CN" sz="2800">
                <a:solidFill>
                  <a:schemeClr val="bg1"/>
                </a:solidFill>
              </a:rPr>
              <a:t>(</a:t>
            </a:r>
            <a:r>
              <a:rPr lang="en-US" altLang="zh-CN" sz="2800" i="1">
                <a:solidFill>
                  <a:schemeClr val="bg1"/>
                </a:solidFill>
              </a:rPr>
              <a:t>n </a:t>
            </a:r>
            <a:r>
              <a:rPr lang="en-US" altLang="zh-CN" sz="2800">
                <a:solidFill>
                  <a:schemeClr val="bg1"/>
                </a:solidFill>
              </a:rPr>
              <a:t>* log </a:t>
            </a:r>
            <a:r>
              <a:rPr lang="en-US" altLang="zh-CN" sz="2800" i="1">
                <a:solidFill>
                  <a:schemeClr val="bg1"/>
                </a:solidFill>
              </a:rPr>
              <a:t>n </a:t>
            </a:r>
            <a:r>
              <a:rPr lang="en-US" altLang="zh-CN" sz="2800" smtClean="0">
                <a:solidFill>
                  <a:schemeClr val="bg1"/>
                </a:solidFill>
              </a:rPr>
              <a:t>)</a:t>
            </a:r>
            <a:r>
              <a:rPr lang="zh-CN" altLang="en-US" sz="2800" smtClean="0">
                <a:solidFill>
                  <a:schemeClr val="bg1"/>
                </a:solidFill>
              </a:rPr>
              <a:t>   快</a:t>
            </a:r>
            <a:r>
              <a:rPr lang="zh-CN" altLang="en-US" sz="2800">
                <a:solidFill>
                  <a:schemeClr val="bg1"/>
                </a:solidFill>
              </a:rPr>
              <a:t>速排</a:t>
            </a:r>
            <a:r>
              <a:rPr lang="zh-CN" altLang="en-US" sz="2800" smtClean="0">
                <a:solidFill>
                  <a:schemeClr val="bg1"/>
                </a:solidFill>
              </a:rPr>
              <a:t>序</a:t>
            </a:r>
            <a:r>
              <a:rPr lang="zh-CN" altLang="en-US" sz="2800">
                <a:solidFill>
                  <a:schemeClr val="bg1"/>
                </a:solidFill>
              </a:rPr>
              <a:t/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en-US" altLang="zh-CN" sz="2800" i="1">
                <a:solidFill>
                  <a:schemeClr val="bg1"/>
                </a:solidFill>
              </a:rPr>
              <a:t>O </a:t>
            </a:r>
            <a:r>
              <a:rPr lang="en-US" altLang="zh-CN" sz="2800">
                <a:solidFill>
                  <a:schemeClr val="bg1"/>
                </a:solidFill>
              </a:rPr>
              <a:t>(</a:t>
            </a:r>
            <a:r>
              <a:rPr lang="en-US" altLang="zh-CN" sz="2800" i="1" smtClean="0">
                <a:solidFill>
                  <a:schemeClr val="bg1"/>
                </a:solidFill>
              </a:rPr>
              <a:t>n²</a:t>
            </a:r>
            <a:r>
              <a:rPr lang="en-US" altLang="zh-CN" sz="2800" smtClean="0">
                <a:solidFill>
                  <a:schemeClr val="bg1"/>
                </a:solidFill>
              </a:rPr>
              <a:t>)</a:t>
            </a:r>
            <a:r>
              <a:rPr lang="zh-CN" altLang="en-US" sz="2800" smtClean="0">
                <a:solidFill>
                  <a:schemeClr val="bg1"/>
                </a:solidFill>
              </a:rPr>
              <a:t>                选</a:t>
            </a:r>
            <a:r>
              <a:rPr lang="zh-CN" altLang="en-US" sz="2800">
                <a:solidFill>
                  <a:schemeClr val="bg1"/>
                </a:solidFill>
              </a:rPr>
              <a:t>择排</a:t>
            </a:r>
            <a:r>
              <a:rPr lang="zh-CN" altLang="en-US" sz="2800" smtClean="0">
                <a:solidFill>
                  <a:schemeClr val="bg1"/>
                </a:solidFill>
              </a:rPr>
              <a:t>序</a:t>
            </a:r>
            <a:r>
              <a:rPr lang="zh-CN" altLang="en-US" sz="2800">
                <a:solidFill>
                  <a:schemeClr val="bg1"/>
                </a:solidFill>
              </a:rPr>
              <a:t/>
            </a:r>
            <a:br>
              <a:rPr lang="zh-CN" altLang="en-US" sz="2800">
                <a:solidFill>
                  <a:schemeClr val="bg1"/>
                </a:solidFill>
              </a:rPr>
            </a:br>
            <a:r>
              <a:rPr lang="en-US" altLang="zh-CN" sz="2800" i="1">
                <a:solidFill>
                  <a:schemeClr val="bg1"/>
                </a:solidFill>
              </a:rPr>
              <a:t>O </a:t>
            </a:r>
            <a:r>
              <a:rPr lang="en-US" altLang="zh-CN" sz="2800">
                <a:solidFill>
                  <a:schemeClr val="bg1"/>
                </a:solidFill>
              </a:rPr>
              <a:t>(</a:t>
            </a:r>
            <a:r>
              <a:rPr lang="en-US" altLang="zh-CN" sz="2800" i="1" smtClean="0">
                <a:solidFill>
                  <a:schemeClr val="bg1"/>
                </a:solidFill>
              </a:rPr>
              <a:t>n</a:t>
            </a:r>
            <a:r>
              <a:rPr lang="en-US" altLang="zh-CN" sz="2800" smtClean="0">
                <a:solidFill>
                  <a:schemeClr val="bg1"/>
                </a:solidFill>
              </a:rPr>
              <a:t>!)</a:t>
            </a:r>
            <a:r>
              <a:rPr lang="zh-CN" altLang="en-US" sz="2800" smtClean="0">
                <a:solidFill>
                  <a:schemeClr val="bg1"/>
                </a:solidFill>
              </a:rPr>
              <a:t>                旅</a:t>
            </a:r>
            <a:r>
              <a:rPr lang="zh-CN" altLang="en-US" sz="2800">
                <a:solidFill>
                  <a:schemeClr val="bg1"/>
                </a:solidFill>
              </a:rPr>
              <a:t>行商问</a:t>
            </a:r>
            <a:r>
              <a:rPr lang="zh-CN" altLang="en-US" sz="2800" smtClean="0">
                <a:solidFill>
                  <a:schemeClr val="bg1"/>
                </a:solidFill>
              </a:rPr>
              <a:t>题</a:t>
            </a:r>
            <a:r>
              <a:rPr lang="zh-CN" altLang="en-US" sz="3200"/>
              <a:t/>
            </a:r>
            <a:br>
              <a:rPr lang="zh-CN" altLang="en-US" sz="3200"/>
            </a:br>
            <a:r>
              <a:rPr lang="zh-CN" altLang="en-US"/>
              <a:t/>
            </a:r>
            <a:br>
              <a:rPr lang="zh-CN" altLang="en-US"/>
            </a:b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502">
            <a:off x="9896290" y="-742839"/>
            <a:ext cx="2591655" cy="27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55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533400"/>
            <a:ext cx="5033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常见大</a:t>
            </a:r>
            <a:r>
              <a:rPr lang="en-US" altLang="zh-CN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运行时间坐标表示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10245065" cy="3505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5800" y="5410200"/>
            <a:ext cx="922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算法的速度指的并非时间， 而是操作数的增速 </a:t>
            </a:r>
            <a:r>
              <a:rPr lang="zh-CN" altLang="en-US"/>
              <a:t/>
            </a:r>
            <a:br>
              <a:rPr lang="zh-CN" altLang="en-US"/>
            </a:b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4502">
            <a:off x="9896290" y="-742839"/>
            <a:ext cx="2591655" cy="27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4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FA6FEB1-BF01-4BF0-8709-501A99AF5A8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新建 Microsoft 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386</Words>
  <Application>Microsoft Office PowerPoint</Application>
  <PresentationFormat>宽屏</PresentationFormat>
  <Paragraphs>87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华文新魏</vt:lpstr>
      <vt:lpstr>宋体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</dc:creator>
  <cp:keywords>www.1ppt.com</cp:keywords>
  <dc:description>www.1ppt.com</dc:description>
  <cp:lastModifiedBy>yixl</cp:lastModifiedBy>
  <cp:revision>102</cp:revision>
  <dcterms:created xsi:type="dcterms:W3CDTF">2006-08-16T00:00:00Z</dcterms:created>
  <dcterms:modified xsi:type="dcterms:W3CDTF">2019-02-23T04:09:39Z</dcterms:modified>
</cp:coreProperties>
</file>